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8" r:id="rId4"/>
    <p:sldId id="309" r:id="rId5"/>
    <p:sldId id="310" r:id="rId6"/>
    <p:sldId id="311" r:id="rId7"/>
    <p:sldId id="312" r:id="rId8"/>
    <p:sldId id="313" r:id="rId9"/>
    <p:sldId id="317" r:id="rId10"/>
    <p:sldId id="318" r:id="rId11"/>
    <p:sldId id="319" r:id="rId12"/>
    <p:sldId id="320" r:id="rId13"/>
    <p:sldId id="321" r:id="rId14"/>
    <p:sldId id="27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B433"/>
    <a:srgbClr val="97CCBA"/>
    <a:srgbClr val="CCE6DD"/>
    <a:srgbClr val="68A517"/>
    <a:srgbClr val="759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1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438" y="-402"/>
      </p:cViewPr>
      <p:guideLst>
        <p:guide orient="horz" pos="2063"/>
        <p:guide pos="39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jpe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62175" y="3333750"/>
            <a:ext cx="6569075" cy="771726"/>
          </a:xfrm>
        </p:spPr>
        <p:txBody>
          <a:bodyPr anchor="b">
            <a:noAutofit/>
          </a:bodyPr>
          <a:lstStyle>
            <a:lvl1pPr algn="l">
              <a:defRPr sz="4400" b="0" spc="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2175" y="4253351"/>
            <a:ext cx="6569075" cy="1195386"/>
          </a:xfrm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8" b="8545"/>
          <a:stretch>
            <a:fillRect/>
          </a:stretch>
        </p:blipFill>
        <p:spPr>
          <a:xfrm>
            <a:off x="8378684" y="3255963"/>
            <a:ext cx="3802204" cy="360203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7" r="48284" b="53265"/>
          <a:stretch>
            <a:fillRect/>
          </a:stretch>
        </p:blipFill>
        <p:spPr>
          <a:xfrm>
            <a:off x="0" y="2506069"/>
            <a:ext cx="1221264" cy="165536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84" b="53265"/>
          <a:stretch>
            <a:fillRect/>
          </a:stretch>
        </p:blipFill>
        <p:spPr>
          <a:xfrm>
            <a:off x="7023261" y="5722631"/>
            <a:ext cx="980921" cy="88643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 userDrawn="1"/>
        </p:nvPicPr>
        <p:blipFill rotWithShape="1">
          <a:blip r:embed="rId6" cstate="print"/>
          <a:srcRect r="38032" b="51047"/>
          <a:stretch>
            <a:fillRect/>
          </a:stretch>
        </p:blipFill>
        <p:spPr>
          <a:xfrm>
            <a:off x="8329482" y="3719613"/>
            <a:ext cx="3862518" cy="3138387"/>
          </a:xfrm>
          <a:prstGeom prst="rect">
            <a:avLst/>
          </a:prstGeom>
        </p:spPr>
      </p:pic>
      <p:pic>
        <p:nvPicPr>
          <p:cNvPr id="14" name="图片 13" descr="0.jpg"/>
          <p:cNvPicPr>
            <a:picLocks noChangeAspect="1"/>
          </p:cNvPicPr>
          <p:nvPr userDrawn="1"/>
        </p:nvPicPr>
        <p:blipFill>
          <a:blip r:embed="rId7" cstate="print"/>
          <a:srcRect l="23110" t="27222" r="16288" b="31667"/>
          <a:stretch>
            <a:fillRect/>
          </a:stretch>
        </p:blipFill>
        <p:spPr>
          <a:xfrm>
            <a:off x="800099" y="228601"/>
            <a:ext cx="762001" cy="74686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16880"/>
            <a:ext cx="9105901" cy="51220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3827" y="3043467"/>
            <a:ext cx="6924346" cy="744078"/>
          </a:xfrm>
        </p:spPr>
        <p:txBody>
          <a:bodyPr anchor="b">
            <a:normAutofit/>
          </a:bodyPr>
          <a:lstStyle>
            <a:lvl1pPr algn="ctr">
              <a:defRPr sz="4400" b="0" spc="600">
                <a:solidFill>
                  <a:srgbClr val="68A517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633827" y="3814533"/>
            <a:ext cx="6924346" cy="150018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buNone/>
              <a:defRPr sz="1600" spc="3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0" r="48284" b="53265"/>
          <a:stretch>
            <a:fillRect/>
          </a:stretch>
        </p:blipFill>
        <p:spPr>
          <a:xfrm flipH="1">
            <a:off x="223918" y="-1"/>
            <a:ext cx="1228561" cy="69163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 rotWithShape="1">
          <a:blip r:embed="rId4" cstate="print"/>
          <a:srcRect l="52418" b="23884"/>
          <a:stretch>
            <a:fillRect/>
          </a:stretch>
        </p:blipFill>
        <p:spPr>
          <a:xfrm>
            <a:off x="-1" y="3275082"/>
            <a:ext cx="2158219" cy="356386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4" r="48284" b="66177"/>
          <a:stretch>
            <a:fillRect/>
          </a:stretch>
        </p:blipFill>
        <p:spPr>
          <a:xfrm>
            <a:off x="-11670" y="4661467"/>
            <a:ext cx="1751245" cy="217748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84" b="86057"/>
          <a:stretch>
            <a:fillRect/>
          </a:stretch>
        </p:blipFill>
        <p:spPr>
          <a:xfrm flipH="1">
            <a:off x="9788700" y="6356350"/>
            <a:ext cx="1860693" cy="50165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 userDrawn="1"/>
        </p:nvPicPr>
        <p:blipFill rotWithShape="1">
          <a:blip r:embed="rId6" cstate="print"/>
          <a:srcRect r="42341" b="35876"/>
          <a:stretch>
            <a:fillRect/>
          </a:stretch>
        </p:blipFill>
        <p:spPr>
          <a:xfrm>
            <a:off x="11109201" y="5607009"/>
            <a:ext cx="1086201" cy="12509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rgbClr val="68A517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0" r="48284" b="53265"/>
          <a:stretch>
            <a:fillRect/>
          </a:stretch>
        </p:blipFill>
        <p:spPr>
          <a:xfrm flipH="1">
            <a:off x="223918" y="-1"/>
            <a:ext cx="1228561" cy="6916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84" b="86057"/>
          <a:stretch>
            <a:fillRect/>
          </a:stretch>
        </p:blipFill>
        <p:spPr>
          <a:xfrm rot="16200000" flipH="1">
            <a:off x="10994954" y="5810179"/>
            <a:ext cx="1860693" cy="501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84" b="91705"/>
          <a:stretch>
            <a:fillRect/>
          </a:stretch>
        </p:blipFill>
        <p:spPr>
          <a:xfrm flipH="1">
            <a:off x="5213699" y="6559550"/>
            <a:ext cx="1860693" cy="2984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4920" y="3404235"/>
            <a:ext cx="11950700" cy="1298575"/>
          </a:xfrm>
        </p:spPr>
        <p:txBody>
          <a:bodyPr/>
          <a:lstStyle/>
          <a:p>
            <a:br>
              <a:rPr lang="zh-CN" altLang="en-US" sz="5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5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br>
              <a:rPr lang="zh-CN" altLang="en-US" sz="5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54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endParaRPr lang="zh-CN" altLang="en-US" sz="5400" b="1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61030" y="5323205"/>
            <a:ext cx="7560945" cy="891540"/>
          </a:xfrm>
        </p:spPr>
        <p:txBody>
          <a:bodyPr>
            <a:normAutofit/>
          </a:bodyPr>
          <a:lstStyle/>
          <a:p>
            <a:pPr algn="r"/>
            <a:r>
              <a:rPr lang="en-US" altLang="zh-CN" sz="2800" spc="300" dirty="0">
                <a:solidFill>
                  <a:schemeClr val="accent1"/>
                </a:solidFill>
              </a:rPr>
              <a:t>      </a:t>
            </a:r>
            <a:r>
              <a:rPr lang="zh-CN" altLang="en-US" sz="2800" spc="300" dirty="0">
                <a:solidFill>
                  <a:schemeClr val="accent1"/>
                </a:solidFill>
              </a:rPr>
              <a:t>分享人：龙池小学  岳琴</a:t>
            </a:r>
            <a:r>
              <a:rPr lang="zh-CN" altLang="en-US" spc="300" dirty="0">
                <a:solidFill>
                  <a:schemeClr val="accent1"/>
                </a:solidFill>
              </a:rPr>
              <a:t> </a:t>
            </a:r>
            <a:endParaRPr lang="zh-CN" altLang="en-US" spc="300" dirty="0">
              <a:solidFill>
                <a:schemeClr val="accent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865095" y="3027662"/>
            <a:ext cx="1155412" cy="802969"/>
            <a:chOff x="5752200" y="2626342"/>
            <a:chExt cx="1155412" cy="80296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39316">
              <a:off x="5752200" y="2626342"/>
              <a:ext cx="847579" cy="802969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6669392" y="2754105"/>
              <a:ext cx="238220" cy="352951"/>
              <a:chOff x="6788504" y="2324609"/>
              <a:chExt cx="238220" cy="352951"/>
            </a:xfrm>
          </p:grpSpPr>
          <p:sp>
            <p:nvSpPr>
              <p:cNvPr id="31" name="等腰三角形 30"/>
              <p:cNvSpPr/>
              <p:nvPr/>
            </p:nvSpPr>
            <p:spPr>
              <a:xfrm rot="12929144">
                <a:off x="6805405" y="2324609"/>
                <a:ext cx="67738" cy="352951"/>
              </a:xfrm>
              <a:prstGeom prst="triangle">
                <a:avLst/>
              </a:prstGeom>
              <a:solidFill>
                <a:srgbClr val="8CB4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15337135">
                <a:off x="6884754" y="2515818"/>
                <a:ext cx="45719" cy="238220"/>
              </a:xfrm>
              <a:prstGeom prst="triangle">
                <a:avLst/>
              </a:prstGeom>
              <a:solidFill>
                <a:srgbClr val="8CB4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983105" y="2134235"/>
            <a:ext cx="95637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accent1"/>
                </a:solidFill>
                <a:cs typeface="华文行楷" panose="02010800040101010101" charset="-122"/>
              </a:rPr>
              <a:t>       </a:t>
            </a:r>
            <a:r>
              <a:rPr sz="4400" b="1">
                <a:solidFill>
                  <a:schemeClr val="accent1"/>
                </a:solidFill>
                <a:cs typeface="华文行楷" panose="02010800040101010101" charset="-122"/>
              </a:rPr>
              <a:t>学科核心素养与课程改革</a:t>
            </a:r>
            <a:endParaRPr lang="zh-CN" altLang="en-US" sz="4000" b="1">
              <a:solidFill>
                <a:schemeClr val="accent1"/>
              </a:solidFill>
              <a:latin typeface="+mj-ea"/>
              <a:ea typeface="+mj-ea"/>
              <a:cs typeface="华文行楷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0" y="102235"/>
            <a:ext cx="1071880" cy="966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直接连接符 10"/>
          <p:cNvCxnSpPr/>
          <p:nvPr/>
        </p:nvCxnSpPr>
        <p:spPr>
          <a:xfrm>
            <a:off x="1264920" y="913765"/>
            <a:ext cx="9464040" cy="190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83104" y="547673"/>
            <a:ext cx="4924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腾    九   州  ， 池  育   英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23525" y="545465"/>
            <a:ext cx="404495" cy="421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721975" y="772160"/>
            <a:ext cx="655320" cy="6819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2490" y="3404235"/>
            <a:ext cx="9059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accent1"/>
                </a:solidFill>
              </a:rPr>
              <a:t>-----</a:t>
            </a:r>
            <a:r>
              <a:rPr lang="zh-CN" altLang="en-US" sz="2800">
                <a:solidFill>
                  <a:schemeClr val="accent1"/>
                </a:solidFill>
              </a:rPr>
              <a:t>华东师范大学课程与教学研究所崔允漷教授讲座分享</a:t>
            </a:r>
            <a:endParaRPr lang="en-US" altLang="zh-CN" sz="280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67635" y="1086485"/>
            <a:ext cx="47739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ea typeface="宋体" panose="02010600030101010101" pitchFamily="2" charset="-122"/>
                <a:sym typeface="+mn-ea"/>
              </a:rPr>
              <a:t>变教材内容为教学内容</a:t>
            </a:r>
            <a:endParaRPr lang="zh-CN" altLang="en-US" sz="3600" b="1"/>
          </a:p>
        </p:txBody>
      </p:sp>
      <p:sp>
        <p:nvSpPr>
          <p:cNvPr id="100" name="文本框 99"/>
          <p:cNvSpPr txBox="1"/>
          <p:nvPr/>
        </p:nvSpPr>
        <p:spPr>
          <a:xfrm>
            <a:off x="1779270" y="2299335"/>
            <a:ext cx="69367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      </a:t>
            </a:r>
            <a:r>
              <a:rPr lang="zh-CN" sz="3200" b="0">
                <a:ea typeface="宋体" panose="02010600030101010101" pitchFamily="2" charset="-122"/>
              </a:rPr>
              <a:t>教材内容是专家编的教科书的内容，教学内容是与课程目标相匹配的内容。对于教学内容，需要进行整合与重组，一是从学科核心素养出发，像教材专家一样思考，建构学习单元系列，二是从单元的目标出发，重组教材内容知识点，建构单元方案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25140" y="1086485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 b="1">
                <a:ea typeface="宋体" panose="02010600030101010101" pitchFamily="2" charset="-122"/>
                <a:sym typeface="+mn-ea"/>
              </a:rPr>
              <a:t>探索学科典型的学习方式</a:t>
            </a:r>
            <a:endParaRPr lang="zh-CN" altLang="en-US" sz="3200" b="1"/>
          </a:p>
        </p:txBody>
      </p:sp>
      <p:sp>
        <p:nvSpPr>
          <p:cNvPr id="100" name="文本框 99"/>
          <p:cNvSpPr txBox="1"/>
          <p:nvPr/>
        </p:nvSpPr>
        <p:spPr>
          <a:xfrm>
            <a:off x="1805305" y="2783205"/>
            <a:ext cx="74174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       </a:t>
            </a:r>
            <a:r>
              <a:rPr lang="zh-CN" sz="3200" b="0">
                <a:ea typeface="宋体" panose="02010600030101010101" pitchFamily="2" charset="-122"/>
              </a:rPr>
              <a:t>医学典型的学习方式是临床，法律典型的学习方式是辩论，那么学科也应该有自己典型的学习方式。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79800" y="1263015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600" b="1">
                <a:ea typeface="宋体" panose="02010600030101010101" pitchFamily="2" charset="-122"/>
                <a:sym typeface="+mn-ea"/>
              </a:rPr>
              <a:t>教学评的一致性</a:t>
            </a:r>
            <a:endParaRPr lang="zh-CN" altLang="en-US" sz="3600" b="1"/>
          </a:p>
        </p:txBody>
      </p:sp>
      <p:sp>
        <p:nvSpPr>
          <p:cNvPr id="100" name="文本框 99"/>
          <p:cNvSpPr txBox="1"/>
          <p:nvPr/>
        </p:nvSpPr>
        <p:spPr>
          <a:xfrm>
            <a:off x="1871980" y="2800985"/>
            <a:ext cx="71780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5600"/>
            <a:r>
              <a:rPr lang="en-US" altLang="zh-CN" sz="3200" b="0">
                <a:ea typeface="宋体" panose="02010600030101010101" pitchFamily="2" charset="-122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没有评价，就没有课程每个教师都是质量监测员，既要学会教学，又要学会评价。让整个课堂教学的“教学评”达到一致性。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963538" y="6596094"/>
            <a:ext cx="5645649" cy="0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990340" y="2829560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>
                <a:rot lat="0" lon="18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感谢聆听！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0"/>
            <a:ext cx="1121410" cy="10115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521460" y="854075"/>
            <a:ext cx="9835515" cy="63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1890395" y="460375"/>
            <a:ext cx="483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英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593070" y="460375"/>
            <a:ext cx="404495" cy="421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909935" y="741045"/>
            <a:ext cx="658495" cy="68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36750" y="1857375"/>
            <a:ext cx="9566910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一、学科核心素养是什么</a:t>
            </a:r>
            <a:endParaRPr 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  <a:p>
            <a:endParaRPr 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  <a:p>
            <a:r>
              <a:rPr 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二、知识、技能、能力与素养之关系</a:t>
            </a:r>
            <a:endParaRPr 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  <a:p>
            <a:endParaRPr 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  <a:p>
            <a:r>
              <a:rPr 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三、指向学科核心素养的教学与评价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1190" y="1186815"/>
            <a:ext cx="7417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一、何为学科</a:t>
            </a:r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“核心素养”？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4175" y="2952750"/>
            <a:ext cx="82550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、全面贯彻党的教育方针，即是德、智、体、美德全面发展；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、落实立德树人根本任务。十八大提出，要把立德树人作为教育的根本任务。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、发展素质教育</a:t>
            </a:r>
            <a:endParaRPr lang="zh-CN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16890" y="1191260"/>
            <a:ext cx="7811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二、知识、技能、能力与素养之关系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050" y="2668905"/>
            <a:ext cx="76454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在教学实践中，把知识和技能在课堂这样的情境中运用，运用强，就形成学习的能力、教学的能力。能力形成了，但还得反思，善于反思，不停的反思，如是否体现学科教学培养的关键能力（语文学科的学习语言文字运用的能力、科学学科的观察、实验、研究的能力、数学学科的逻辑思维能力等），是否在学科教学后让学生培养必备品格，是否在学科教学后让学生形成尊重科学等价值观念。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16890" y="1191895"/>
            <a:ext cx="8274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三、指向学科核心素养的教学与评价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5145" y="217265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教书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sz="2400" b="0">
                <a:ea typeface="宋体" panose="02010600030101010101" pitchFamily="2" charset="-122"/>
              </a:rPr>
              <a:t>育人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506855" y="29676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“基本知识与基本能力”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654175" y="447833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“学科核心素养”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654175" y="372268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“三维目标”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6109970" y="342804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传承性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1400" y="395065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共通性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1506855" y="5380990"/>
            <a:ext cx="69265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宋体" panose="02010600030101010101" pitchFamily="2" charset="-122"/>
              </a:rPr>
              <a:t>在“双基”的基础上通过学科学习，逐步形成的关键能力、必备品格与价值观，这是提升和进步</a:t>
            </a:r>
            <a:endParaRPr lang="zh-CN" altLang="en-US" sz="2000"/>
          </a:p>
        </p:txBody>
      </p:sp>
      <p:sp>
        <p:nvSpPr>
          <p:cNvPr id="14" name="文本框 13"/>
          <p:cNvSpPr txBox="1"/>
          <p:nvPr/>
        </p:nvSpPr>
        <p:spPr>
          <a:xfrm rot="1260000">
            <a:off x="5255260" y="307467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44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→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rot="19620000">
            <a:off x="5293995" y="4081780"/>
            <a:ext cx="70993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4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→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2230" y="3568700"/>
            <a:ext cx="7416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endParaRPr lang="zh-CN" altLang="en-US" sz="4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6905" y="1264285"/>
            <a:ext cx="67925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“指向学科核心素养的教学变革”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6905" y="390048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六大策略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255" y="213328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一是建立学科素养目标体系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2167255" y="280574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二是把深度学习设计出来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2167255" y="344011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三是大单元设计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167255" y="413162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四是变教材内容为教学内容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2167255" y="488410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五是探索学科典型的学习方式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2167255" y="569118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六是教学评的一致性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35960" y="1009650"/>
            <a:ext cx="4773930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建立学科素养目标体系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2695" y="2027555"/>
            <a:ext cx="72224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ea typeface="宋体" panose="02010600030101010101" pitchFamily="2" charset="-122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要求教师要超越本学科知识体系，上升到素养体系，后者更关注真实情境内学生素养的提升。具体来说就是要从国家的教育目的出发，建立学科课程标准，这一点国家已经进行了顶层设计，而教师则是要在本学科的课程目标基础之上，具体落实为每一节课的教学目标，其关键技术在于对课程标准的分解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67380" y="939800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600" b="1">
                <a:ea typeface="宋体" panose="02010600030101010101" pitchFamily="2" charset="-122"/>
                <a:sym typeface="+mn-ea"/>
              </a:rPr>
              <a:t>把深度学习设计出来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1507490" y="2705100"/>
            <a:ext cx="70999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ea typeface="宋体" panose="02010600030101010101" pitchFamily="2" charset="-122"/>
              </a:rPr>
              <a:t>      </a:t>
            </a:r>
            <a:r>
              <a:rPr lang="zh-CN" sz="3200" b="0">
                <a:ea typeface="宋体" panose="02010600030101010101" pitchFamily="2" charset="-122"/>
              </a:rPr>
              <a:t>教学专业首先体现在设计上，设计决定实施。指向核心素养的学习必须是深度的学习，即高认知、高投入、情境介入的主动学习，也是有意义的学习、具身学习、累积学习和反思学习。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0" y="60325"/>
            <a:ext cx="1137285" cy="1026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直接连接符 15"/>
          <p:cNvCxnSpPr/>
          <p:nvPr/>
        </p:nvCxnSpPr>
        <p:spPr>
          <a:xfrm flipV="1">
            <a:off x="1413510" y="856615"/>
            <a:ext cx="9787890" cy="9525"/>
          </a:xfrm>
          <a:prstGeom prst="line">
            <a:avLst/>
          </a:prstGeom>
          <a:ln w="19050">
            <a:solidFill>
              <a:srgbClr val="8CB4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54175" y="488315"/>
            <a:ext cx="516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龙    </a:t>
            </a:r>
            <a:r>
              <a:rPr lang="zh-CN" altLang="en-US" b="1" dirty="0" smtClean="0">
                <a:solidFill>
                  <a:schemeClr val="accent1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腾   九   州 ， 池    育    英    才</a:t>
            </a:r>
            <a:endParaRPr lang="zh-CN" altLang="en-US" b="1" dirty="0">
              <a:solidFill>
                <a:schemeClr val="accent1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466777" y="404224"/>
            <a:ext cx="514206" cy="5355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48284" b="53265"/>
          <a:stretch>
            <a:fillRect/>
          </a:stretch>
        </p:blipFill>
        <p:spPr>
          <a:xfrm>
            <a:off x="10805795" y="847090"/>
            <a:ext cx="697865" cy="72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89705" y="102235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600" b="1">
                <a:ea typeface="宋体" panose="02010600030101010101" pitchFamily="2" charset="-122"/>
                <a:sym typeface="+mn-ea"/>
              </a:rPr>
              <a:t>大单元设计</a:t>
            </a:r>
            <a:endParaRPr lang="zh-CN" altLang="en-US" sz="3600" b="1"/>
          </a:p>
        </p:txBody>
      </p:sp>
      <p:sp>
        <p:nvSpPr>
          <p:cNvPr id="100" name="文本框 99"/>
          <p:cNvSpPr txBox="1"/>
          <p:nvPr/>
        </p:nvSpPr>
        <p:spPr>
          <a:xfrm>
            <a:off x="1654175" y="2623185"/>
            <a:ext cx="70897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400" b="0">
                <a:ea typeface="宋体" panose="02010600030101010101" pitchFamily="2" charset="-122"/>
              </a:rPr>
              <a:t>          </a:t>
            </a:r>
            <a:r>
              <a:rPr lang="zh-CN" sz="3200" b="0">
                <a:ea typeface="宋体" panose="02010600030101010101" pitchFamily="2" charset="-122"/>
              </a:rPr>
              <a:t>过去我们采用的是知识点设计，每节课讲什么知识，教师主要进行的是课时设计；现在教师要转变为“大单元设计”，即知识体系、知识板块的设计。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ef0aa60f-12e0-4b84-8da4-976807cf034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1598</Words>
  <Application>WPS 演示</Application>
  <PresentationFormat>自定义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华文行楷</vt:lpstr>
      <vt:lpstr>微软雅黑</vt:lpstr>
      <vt:lpstr>叶根友毛笔行书2.0版</vt:lpstr>
      <vt:lpstr>Calibri</vt:lpstr>
      <vt:lpstr>Times New Roman</vt:lpstr>
      <vt:lpstr>Arial Unicode MS</vt:lpstr>
      <vt:lpstr>Office 主题​​</vt:lpstr>
      <vt:lpstr>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 Ann</dc:creator>
  <cp:lastModifiedBy>梓鸢</cp:lastModifiedBy>
  <cp:revision>94</cp:revision>
  <dcterms:created xsi:type="dcterms:W3CDTF">2016-09-29T13:41:00Z</dcterms:created>
  <dcterms:modified xsi:type="dcterms:W3CDTF">2019-03-18T07:24:38Z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